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5"/>
  </p:notesMasterIdLst>
  <p:sldIdLst>
    <p:sldId id="302" r:id="rId2"/>
    <p:sldId id="297" r:id="rId3"/>
    <p:sldId id="301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6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1F2F2"/>
    <a:srgbClr val="F8F8F8"/>
    <a:srgbClr val="1D6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58" y="235"/>
      </p:cViewPr>
      <p:guideLst>
        <p:guide orient="horz" pos="276"/>
        <p:guide pos="4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598250218722658"/>
          <c:y val="0.12683970059298144"/>
          <c:w val="0.71434580052493446"/>
          <c:h val="0.73933858267716535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Sheet1!$A$1:$A$9</c:f>
              <c:strCache>
                <c:ptCount val="9"/>
                <c:pt idx="0">
                  <c:v>Cured***</c:v>
                </c:pt>
                <c:pt idx="1">
                  <c:v>Tested for SVR</c:v>
                </c:pt>
                <c:pt idx="2">
                  <c:v>Eligible for SVR Testing</c:v>
                </c:pt>
                <c:pt idx="3">
                  <c:v>Completed ≥1 Round of Treatment</c:v>
                </c:pt>
                <c:pt idx="4">
                  <c:v>Initiated HCV Treatment</c:v>
                </c:pt>
                <c:pt idx="5">
                  <c:v>Positive for Current HCV Infection</c:v>
                </c:pt>
                <c:pt idx="6">
                  <c:v>Tested for HCV RNA or Core Antigen  </c:v>
                </c:pt>
                <c:pt idx="7">
                  <c:v>Positive Anti-HCV Test (Tx eligible)**</c:v>
                </c:pt>
                <c:pt idx="8">
                  <c:v>Positive Anti-HCV Test (Total)*</c:v>
                </c:pt>
              </c:strCache>
            </c:strRef>
          </c:cat>
          <c:val>
            <c:numRef>
              <c:f>Sheet1!$B$1:$B$9</c:f>
              <c:numCache>
                <c:formatCode>#,##0</c:formatCode>
                <c:ptCount val="9"/>
                <c:pt idx="0">
                  <c:v>42194</c:v>
                </c:pt>
                <c:pt idx="1">
                  <c:v>42734</c:v>
                </c:pt>
                <c:pt idx="2">
                  <c:v>56447</c:v>
                </c:pt>
                <c:pt idx="3">
                  <c:v>59485</c:v>
                </c:pt>
                <c:pt idx="4">
                  <c:v>64537</c:v>
                </c:pt>
                <c:pt idx="5">
                  <c:v>82486</c:v>
                </c:pt>
                <c:pt idx="6">
                  <c:v>100844</c:v>
                </c:pt>
                <c:pt idx="7">
                  <c:v>124312</c:v>
                </c:pt>
                <c:pt idx="8">
                  <c:v>128799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66524107879605"/>
          <c:y val="2.7196580971718877E-2"/>
          <c:w val="0.78463237476893943"/>
          <c:h val="0.735527056345187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solidFill>
                <a:schemeClr val="accent1"/>
              </a:solidFill>
            </a:ln>
            <a:effectLst/>
          </c:spPr>
          <c:invertIfNegative val="0"/>
          <c:cat>
            <c:numRef>
              <c:f>Sheet1!$A$2:$A$58</c:f>
              <c:numCache>
                <c:formatCode>[$-409]mmm\-yy;@</c:formatCode>
                <c:ptCount val="57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  <c:pt idx="50">
                  <c:v>43617</c:v>
                </c:pt>
                <c:pt idx="51">
                  <c:v>43647</c:v>
                </c:pt>
                <c:pt idx="52">
                  <c:v>43678</c:v>
                </c:pt>
                <c:pt idx="53">
                  <c:v>43709</c:v>
                </c:pt>
                <c:pt idx="54">
                  <c:v>43739</c:v>
                </c:pt>
                <c:pt idx="55">
                  <c:v>43770</c:v>
                </c:pt>
                <c:pt idx="56">
                  <c:v>43800</c:v>
                </c:pt>
              </c:numCache>
            </c:numRef>
          </c:cat>
          <c:val>
            <c:numRef>
              <c:f>Sheet1!$B$2:$B$58</c:f>
              <c:numCache>
                <c:formatCode>General</c:formatCode>
                <c:ptCount val="57"/>
                <c:pt idx="0">
                  <c:v>0</c:v>
                </c:pt>
                <c:pt idx="1">
                  <c:v>298</c:v>
                </c:pt>
                <c:pt idx="2">
                  <c:v>562</c:v>
                </c:pt>
                <c:pt idx="3">
                  <c:v>1000</c:v>
                </c:pt>
                <c:pt idx="4">
                  <c:v>1125</c:v>
                </c:pt>
                <c:pt idx="5">
                  <c:v>287</c:v>
                </c:pt>
                <c:pt idx="6">
                  <c:v>1136</c:v>
                </c:pt>
                <c:pt idx="7">
                  <c:v>638</c:v>
                </c:pt>
                <c:pt idx="8">
                  <c:v>891</c:v>
                </c:pt>
                <c:pt idx="9">
                  <c:v>15</c:v>
                </c:pt>
                <c:pt idx="10">
                  <c:v>629</c:v>
                </c:pt>
                <c:pt idx="11">
                  <c:v>518</c:v>
                </c:pt>
                <c:pt idx="12">
                  <c:v>1346</c:v>
                </c:pt>
                <c:pt idx="13">
                  <c:v>810</c:v>
                </c:pt>
                <c:pt idx="14">
                  <c:v>1164</c:v>
                </c:pt>
                <c:pt idx="15">
                  <c:v>1263</c:v>
                </c:pt>
                <c:pt idx="16">
                  <c:v>3296</c:v>
                </c:pt>
                <c:pt idx="17">
                  <c:v>4593</c:v>
                </c:pt>
                <c:pt idx="18">
                  <c:v>3689</c:v>
                </c:pt>
                <c:pt idx="19">
                  <c:v>2191</c:v>
                </c:pt>
                <c:pt idx="20">
                  <c:v>2139</c:v>
                </c:pt>
                <c:pt idx="21">
                  <c:v>1966</c:v>
                </c:pt>
                <c:pt idx="22">
                  <c:v>1460</c:v>
                </c:pt>
                <c:pt idx="23">
                  <c:v>1382</c:v>
                </c:pt>
                <c:pt idx="24">
                  <c:v>1262</c:v>
                </c:pt>
                <c:pt idx="25">
                  <c:v>1354</c:v>
                </c:pt>
                <c:pt idx="26">
                  <c:v>1162</c:v>
                </c:pt>
                <c:pt idx="27">
                  <c:v>1163</c:v>
                </c:pt>
                <c:pt idx="28">
                  <c:v>1003</c:v>
                </c:pt>
                <c:pt idx="29">
                  <c:v>1041</c:v>
                </c:pt>
                <c:pt idx="30">
                  <c:v>1023</c:v>
                </c:pt>
                <c:pt idx="31">
                  <c:v>1065</c:v>
                </c:pt>
                <c:pt idx="32">
                  <c:v>908</c:v>
                </c:pt>
                <c:pt idx="33">
                  <c:v>342</c:v>
                </c:pt>
                <c:pt idx="34">
                  <c:v>1026</c:v>
                </c:pt>
                <c:pt idx="35">
                  <c:v>1586</c:v>
                </c:pt>
                <c:pt idx="36">
                  <c:v>120</c:v>
                </c:pt>
                <c:pt idx="37">
                  <c:v>960</c:v>
                </c:pt>
                <c:pt idx="38">
                  <c:v>974</c:v>
                </c:pt>
                <c:pt idx="39">
                  <c:v>729</c:v>
                </c:pt>
                <c:pt idx="40">
                  <c:v>781</c:v>
                </c:pt>
                <c:pt idx="41">
                  <c:v>1063</c:v>
                </c:pt>
                <c:pt idx="42">
                  <c:v>1073</c:v>
                </c:pt>
                <c:pt idx="43">
                  <c:v>834</c:v>
                </c:pt>
                <c:pt idx="44">
                  <c:v>715</c:v>
                </c:pt>
                <c:pt idx="45">
                  <c:v>804</c:v>
                </c:pt>
                <c:pt idx="46">
                  <c:v>923</c:v>
                </c:pt>
                <c:pt idx="47">
                  <c:v>1059</c:v>
                </c:pt>
                <c:pt idx="48">
                  <c:v>943</c:v>
                </c:pt>
                <c:pt idx="49">
                  <c:v>1047</c:v>
                </c:pt>
                <c:pt idx="50">
                  <c:v>867</c:v>
                </c:pt>
                <c:pt idx="51">
                  <c:v>1067</c:v>
                </c:pt>
                <c:pt idx="52">
                  <c:v>964</c:v>
                </c:pt>
                <c:pt idx="53">
                  <c:v>1324</c:v>
                </c:pt>
                <c:pt idx="54">
                  <c:v>1345</c:v>
                </c:pt>
                <c:pt idx="55">
                  <c:v>1103</c:v>
                </c:pt>
                <c:pt idx="56">
                  <c:v>509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4861280"/>
        <c:axId val="134863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Initiated Treatment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Sheet1!$A$2:$A$58</c:f>
              <c:numCache>
                <c:formatCode>[$-409]mmm\-yy;@</c:formatCode>
                <c:ptCount val="57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  <c:pt idx="50">
                  <c:v>43617</c:v>
                </c:pt>
                <c:pt idx="51">
                  <c:v>43647</c:v>
                </c:pt>
                <c:pt idx="52">
                  <c:v>43678</c:v>
                </c:pt>
                <c:pt idx="53">
                  <c:v>43709</c:v>
                </c:pt>
                <c:pt idx="54">
                  <c:v>43739</c:v>
                </c:pt>
                <c:pt idx="55">
                  <c:v>43770</c:v>
                </c:pt>
                <c:pt idx="56">
                  <c:v>43800</c:v>
                </c:pt>
              </c:numCache>
            </c:numRef>
          </c:cat>
          <c:val>
            <c:numRef>
              <c:f>Sheet1!$C$2:$C$58</c:f>
              <c:numCache>
                <c:formatCode>General</c:formatCode>
                <c:ptCount val="57"/>
                <c:pt idx="0">
                  <c:v>0</c:v>
                </c:pt>
                <c:pt idx="1">
                  <c:v>298</c:v>
                </c:pt>
                <c:pt idx="2">
                  <c:v>860</c:v>
                </c:pt>
                <c:pt idx="3">
                  <c:v>1860</c:v>
                </c:pt>
                <c:pt idx="4">
                  <c:v>2985</c:v>
                </c:pt>
                <c:pt idx="5">
                  <c:v>3272</c:v>
                </c:pt>
                <c:pt idx="6">
                  <c:v>4408</c:v>
                </c:pt>
                <c:pt idx="7">
                  <c:v>5046</c:v>
                </c:pt>
                <c:pt idx="8">
                  <c:v>5937</c:v>
                </c:pt>
                <c:pt idx="9">
                  <c:v>5952</c:v>
                </c:pt>
                <c:pt idx="10">
                  <c:v>6581</c:v>
                </c:pt>
                <c:pt idx="11">
                  <c:v>7099</c:v>
                </c:pt>
                <c:pt idx="12">
                  <c:v>8445</c:v>
                </c:pt>
                <c:pt idx="13">
                  <c:v>9255</c:v>
                </c:pt>
                <c:pt idx="14">
                  <c:v>10419</c:v>
                </c:pt>
                <c:pt idx="15">
                  <c:v>11682</c:v>
                </c:pt>
                <c:pt idx="16">
                  <c:v>14978</c:v>
                </c:pt>
                <c:pt idx="17">
                  <c:v>19571</c:v>
                </c:pt>
                <c:pt idx="18">
                  <c:v>23260</c:v>
                </c:pt>
                <c:pt idx="19">
                  <c:v>25451</c:v>
                </c:pt>
                <c:pt idx="20">
                  <c:v>27590</c:v>
                </c:pt>
                <c:pt idx="21">
                  <c:v>29556</c:v>
                </c:pt>
                <c:pt idx="22">
                  <c:v>31016</c:v>
                </c:pt>
                <c:pt idx="23">
                  <c:v>32398</c:v>
                </c:pt>
                <c:pt idx="24">
                  <c:v>33660</c:v>
                </c:pt>
                <c:pt idx="25">
                  <c:v>35014</c:v>
                </c:pt>
                <c:pt idx="26">
                  <c:v>36176</c:v>
                </c:pt>
                <c:pt idx="27">
                  <c:v>37339</c:v>
                </c:pt>
                <c:pt idx="28">
                  <c:v>38342</c:v>
                </c:pt>
                <c:pt idx="29">
                  <c:v>39383</c:v>
                </c:pt>
                <c:pt idx="30">
                  <c:v>40406</c:v>
                </c:pt>
                <c:pt idx="31">
                  <c:v>41471</c:v>
                </c:pt>
                <c:pt idx="32">
                  <c:v>42379</c:v>
                </c:pt>
                <c:pt idx="33">
                  <c:v>42721</c:v>
                </c:pt>
                <c:pt idx="34">
                  <c:v>43747</c:v>
                </c:pt>
                <c:pt idx="35">
                  <c:v>45333</c:v>
                </c:pt>
                <c:pt idx="36">
                  <c:v>45453</c:v>
                </c:pt>
                <c:pt idx="37">
                  <c:v>46413</c:v>
                </c:pt>
                <c:pt idx="38">
                  <c:v>47387</c:v>
                </c:pt>
                <c:pt idx="39">
                  <c:v>48116</c:v>
                </c:pt>
                <c:pt idx="40">
                  <c:v>48897</c:v>
                </c:pt>
                <c:pt idx="41">
                  <c:v>49960</c:v>
                </c:pt>
                <c:pt idx="42">
                  <c:v>51033</c:v>
                </c:pt>
                <c:pt idx="43">
                  <c:v>51867</c:v>
                </c:pt>
                <c:pt idx="44">
                  <c:v>52582</c:v>
                </c:pt>
                <c:pt idx="45">
                  <c:v>53386</c:v>
                </c:pt>
                <c:pt idx="46">
                  <c:v>54309</c:v>
                </c:pt>
                <c:pt idx="47">
                  <c:v>55368</c:v>
                </c:pt>
                <c:pt idx="48">
                  <c:v>56311</c:v>
                </c:pt>
                <c:pt idx="49">
                  <c:v>57358</c:v>
                </c:pt>
                <c:pt idx="50">
                  <c:v>58225</c:v>
                </c:pt>
                <c:pt idx="51">
                  <c:v>59292</c:v>
                </c:pt>
                <c:pt idx="52">
                  <c:v>60256</c:v>
                </c:pt>
                <c:pt idx="53">
                  <c:v>61580</c:v>
                </c:pt>
                <c:pt idx="54">
                  <c:v>62925</c:v>
                </c:pt>
                <c:pt idx="55">
                  <c:v>64028</c:v>
                </c:pt>
                <c:pt idx="56">
                  <c:v>64537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3122552"/>
        <c:axId val="193123208"/>
      </c:lineChart>
      <c:dateAx>
        <c:axId val="134861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Month of Treatment Initiation</a:t>
                </a:r>
              </a:p>
            </c:rich>
          </c:tx>
          <c:layout>
            <c:manualLayout>
              <c:xMode val="edge"/>
              <c:yMode val="edge"/>
              <c:x val="0.40591431284714258"/>
              <c:y val="0.889154770506605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3248"/>
        <c:crosses val="autoZero"/>
        <c:auto val="1"/>
        <c:lblOffset val="100"/>
        <c:baseTimeUnit val="months"/>
        <c:majorUnit val="2"/>
        <c:majorTimeUnit val="months"/>
      </c:dateAx>
      <c:valAx>
        <c:axId val="13486324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Patients Initiating Treatment per Month</a:t>
                </a:r>
              </a:p>
            </c:rich>
          </c:tx>
          <c:layout>
            <c:manualLayout>
              <c:xMode val="edge"/>
              <c:yMode val="edge"/>
              <c:x val="1.9279784813907196E-2"/>
              <c:y val="6.962671442356750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1280"/>
        <c:crosses val="autoZero"/>
        <c:crossBetween val="midCat"/>
      </c:valAx>
      <c:valAx>
        <c:axId val="19312320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Cumulative Patients Initiated Treatment</a:t>
                </a:r>
              </a:p>
            </c:rich>
          </c:tx>
          <c:layout>
            <c:manualLayout>
              <c:xMode val="edge"/>
              <c:yMode val="edge"/>
              <c:x val="0.96665846903655517"/>
              <c:y val="6.973547349896033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22552"/>
        <c:crosses val="max"/>
        <c:crossBetween val="between"/>
      </c:valAx>
      <c:dateAx>
        <c:axId val="193122552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9312320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70557399495535"/>
          <c:y val="0.94366488038826313"/>
          <c:w val="0.6245887796569638"/>
          <c:h val="5.63351196117368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Sheet1!$A$2:$A$61</c:f>
              <c:numCache>
                <c:formatCode>mmm\-yy</c:formatCode>
                <c:ptCount val="60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</c:numCache>
            </c:numRef>
          </c:cat>
          <c:val>
            <c:numRef>
              <c:f>Sheet1!$B$2:$B$61</c:f>
              <c:numCache>
                <c:formatCode>General</c:formatCode>
                <c:ptCount val="60"/>
                <c:pt idx="0">
                  <c:v>141</c:v>
                </c:pt>
                <c:pt idx="1">
                  <c:v>226</c:v>
                </c:pt>
                <c:pt idx="2">
                  <c:v>222</c:v>
                </c:pt>
                <c:pt idx="3">
                  <c:v>477</c:v>
                </c:pt>
                <c:pt idx="4">
                  <c:v>2377</c:v>
                </c:pt>
                <c:pt idx="5">
                  <c:v>2160</c:v>
                </c:pt>
                <c:pt idx="6">
                  <c:v>2025</c:v>
                </c:pt>
                <c:pt idx="7">
                  <c:v>1957</c:v>
                </c:pt>
                <c:pt idx="8">
                  <c:v>1995</c:v>
                </c:pt>
                <c:pt idx="9">
                  <c:v>1749</c:v>
                </c:pt>
                <c:pt idx="10">
                  <c:v>1970</c:v>
                </c:pt>
                <c:pt idx="11">
                  <c:v>2027</c:v>
                </c:pt>
                <c:pt idx="12">
                  <c:v>1626</c:v>
                </c:pt>
                <c:pt idx="13">
                  <c:v>2148</c:v>
                </c:pt>
                <c:pt idx="14">
                  <c:v>2164</c:v>
                </c:pt>
                <c:pt idx="15">
                  <c:v>1475</c:v>
                </c:pt>
                <c:pt idx="16">
                  <c:v>1504</c:v>
                </c:pt>
                <c:pt idx="17">
                  <c:v>2421</c:v>
                </c:pt>
                <c:pt idx="18">
                  <c:v>2083</c:v>
                </c:pt>
                <c:pt idx="19">
                  <c:v>1982</c:v>
                </c:pt>
                <c:pt idx="20">
                  <c:v>2018</c:v>
                </c:pt>
                <c:pt idx="21">
                  <c:v>1828</c:v>
                </c:pt>
                <c:pt idx="22">
                  <c:v>3058</c:v>
                </c:pt>
                <c:pt idx="23">
                  <c:v>2756</c:v>
                </c:pt>
                <c:pt idx="24">
                  <c:v>2718</c:v>
                </c:pt>
                <c:pt idx="25">
                  <c:v>3090</c:v>
                </c:pt>
                <c:pt idx="26">
                  <c:v>3085</c:v>
                </c:pt>
                <c:pt idx="27">
                  <c:v>2725</c:v>
                </c:pt>
                <c:pt idx="28">
                  <c:v>2282</c:v>
                </c:pt>
                <c:pt idx="29">
                  <c:v>2737</c:v>
                </c:pt>
                <c:pt idx="30">
                  <c:v>3021</c:v>
                </c:pt>
                <c:pt idx="31">
                  <c:v>2758</c:v>
                </c:pt>
                <c:pt idx="32">
                  <c:v>2624</c:v>
                </c:pt>
                <c:pt idx="33">
                  <c:v>2871</c:v>
                </c:pt>
                <c:pt idx="34">
                  <c:v>2573</c:v>
                </c:pt>
                <c:pt idx="35">
                  <c:v>2459</c:v>
                </c:pt>
                <c:pt idx="36">
                  <c:v>2007</c:v>
                </c:pt>
                <c:pt idx="37">
                  <c:v>2087</c:v>
                </c:pt>
                <c:pt idx="38">
                  <c:v>1879</c:v>
                </c:pt>
                <c:pt idx="39">
                  <c:v>2261</c:v>
                </c:pt>
                <c:pt idx="40">
                  <c:v>2576</c:v>
                </c:pt>
                <c:pt idx="41">
                  <c:v>2433</c:v>
                </c:pt>
                <c:pt idx="42">
                  <c:v>2224</c:v>
                </c:pt>
                <c:pt idx="43">
                  <c:v>2018</c:v>
                </c:pt>
                <c:pt idx="44">
                  <c:v>1916</c:v>
                </c:pt>
                <c:pt idx="45">
                  <c:v>1951</c:v>
                </c:pt>
                <c:pt idx="46">
                  <c:v>1870</c:v>
                </c:pt>
                <c:pt idx="47">
                  <c:v>1736</c:v>
                </c:pt>
                <c:pt idx="48">
                  <c:v>1696</c:v>
                </c:pt>
                <c:pt idx="49">
                  <c:v>1774</c:v>
                </c:pt>
                <c:pt idx="50">
                  <c:v>1918</c:v>
                </c:pt>
                <c:pt idx="51">
                  <c:v>1612</c:v>
                </c:pt>
                <c:pt idx="52">
                  <c:v>1914</c:v>
                </c:pt>
                <c:pt idx="53">
                  <c:v>1598</c:v>
                </c:pt>
                <c:pt idx="54">
                  <c:v>1820</c:v>
                </c:pt>
                <c:pt idx="55">
                  <c:v>1972</c:v>
                </c:pt>
                <c:pt idx="56">
                  <c:v>1883</c:v>
                </c:pt>
                <c:pt idx="57">
                  <c:v>2077</c:v>
                </c:pt>
                <c:pt idx="58">
                  <c:v>1677</c:v>
                </c:pt>
                <c:pt idx="59">
                  <c:v>1480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Sheet1!$A$2:$A$61</c:f>
              <c:numCache>
                <c:formatCode>mmm\-yy</c:formatCode>
                <c:ptCount val="60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</c:numCache>
            </c:numRef>
          </c:cat>
          <c:val>
            <c:numRef>
              <c:f>Sheet1!$C$2:$C$61</c:f>
              <c:numCache>
                <c:formatCode>General</c:formatCode>
                <c:ptCount val="60"/>
                <c:pt idx="0">
                  <c:v>1063</c:v>
                </c:pt>
                <c:pt idx="1">
                  <c:v>1913</c:v>
                </c:pt>
                <c:pt idx="2">
                  <c:v>2161</c:v>
                </c:pt>
                <c:pt idx="3">
                  <c:v>1654</c:v>
                </c:pt>
                <c:pt idx="4">
                  <c:v>1577</c:v>
                </c:pt>
                <c:pt idx="5">
                  <c:v>1930</c:v>
                </c:pt>
                <c:pt idx="6">
                  <c:v>1941</c:v>
                </c:pt>
                <c:pt idx="7">
                  <c:v>2026</c:v>
                </c:pt>
                <c:pt idx="8">
                  <c:v>2475</c:v>
                </c:pt>
                <c:pt idx="9">
                  <c:v>2398</c:v>
                </c:pt>
                <c:pt idx="10">
                  <c:v>3401</c:v>
                </c:pt>
                <c:pt idx="11">
                  <c:v>3062</c:v>
                </c:pt>
                <c:pt idx="12">
                  <c:v>3252</c:v>
                </c:pt>
                <c:pt idx="13">
                  <c:v>4554</c:v>
                </c:pt>
                <c:pt idx="14">
                  <c:v>4239</c:v>
                </c:pt>
                <c:pt idx="15">
                  <c:v>3149</c:v>
                </c:pt>
                <c:pt idx="16">
                  <c:v>3213</c:v>
                </c:pt>
                <c:pt idx="17">
                  <c:v>3686</c:v>
                </c:pt>
                <c:pt idx="18">
                  <c:v>3413</c:v>
                </c:pt>
                <c:pt idx="19">
                  <c:v>3679</c:v>
                </c:pt>
                <c:pt idx="20">
                  <c:v>4565</c:v>
                </c:pt>
                <c:pt idx="21">
                  <c:v>6137</c:v>
                </c:pt>
                <c:pt idx="22">
                  <c:v>16161</c:v>
                </c:pt>
                <c:pt idx="23">
                  <c:v>19899</c:v>
                </c:pt>
                <c:pt idx="24">
                  <c:v>19059</c:v>
                </c:pt>
                <c:pt idx="25">
                  <c:v>20628</c:v>
                </c:pt>
                <c:pt idx="26">
                  <c:v>21528</c:v>
                </c:pt>
                <c:pt idx="27">
                  <c:v>21064</c:v>
                </c:pt>
                <c:pt idx="28">
                  <c:v>19082</c:v>
                </c:pt>
                <c:pt idx="29">
                  <c:v>24136</c:v>
                </c:pt>
                <c:pt idx="30">
                  <c:v>27447</c:v>
                </c:pt>
                <c:pt idx="31">
                  <c:v>27801</c:v>
                </c:pt>
                <c:pt idx="32">
                  <c:v>31030</c:v>
                </c:pt>
                <c:pt idx="33">
                  <c:v>35356</c:v>
                </c:pt>
                <c:pt idx="34">
                  <c:v>31867</c:v>
                </c:pt>
                <c:pt idx="35">
                  <c:v>29411</c:v>
                </c:pt>
                <c:pt idx="36">
                  <c:v>23870</c:v>
                </c:pt>
                <c:pt idx="37">
                  <c:v>25584</c:v>
                </c:pt>
                <c:pt idx="38">
                  <c:v>23850</c:v>
                </c:pt>
                <c:pt idx="39">
                  <c:v>34551</c:v>
                </c:pt>
                <c:pt idx="40">
                  <c:v>41948</c:v>
                </c:pt>
                <c:pt idx="41">
                  <c:v>39644</c:v>
                </c:pt>
                <c:pt idx="42">
                  <c:v>43008</c:v>
                </c:pt>
                <c:pt idx="43">
                  <c:v>41873</c:v>
                </c:pt>
                <c:pt idx="44">
                  <c:v>38742</c:v>
                </c:pt>
                <c:pt idx="45">
                  <c:v>43601</c:v>
                </c:pt>
                <c:pt idx="46">
                  <c:v>39956</c:v>
                </c:pt>
                <c:pt idx="47">
                  <c:v>44827</c:v>
                </c:pt>
                <c:pt idx="48">
                  <c:v>45402</c:v>
                </c:pt>
                <c:pt idx="49">
                  <c:v>50711</c:v>
                </c:pt>
                <c:pt idx="50">
                  <c:v>54652</c:v>
                </c:pt>
                <c:pt idx="51">
                  <c:v>56161</c:v>
                </c:pt>
                <c:pt idx="52">
                  <c:v>75388</c:v>
                </c:pt>
                <c:pt idx="53">
                  <c:v>62685</c:v>
                </c:pt>
                <c:pt idx="54">
                  <c:v>83410</c:v>
                </c:pt>
                <c:pt idx="55">
                  <c:v>96056</c:v>
                </c:pt>
                <c:pt idx="56">
                  <c:v>101992</c:v>
                </c:pt>
                <c:pt idx="57">
                  <c:v>118245</c:v>
                </c:pt>
                <c:pt idx="58">
                  <c:v>108257</c:v>
                </c:pt>
                <c:pt idx="59">
                  <c:v>90831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Cumulative Persons Screened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Sheet1!$A$2:$A$61</c:f>
              <c:numCache>
                <c:formatCode>mmm\-yy</c:formatCode>
                <c:ptCount val="60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</c:numCache>
            </c:numRef>
          </c:cat>
          <c:val>
            <c:numRef>
              <c:f>Sheet1!$E$2:$E$61</c:f>
              <c:numCache>
                <c:formatCode>General</c:formatCode>
                <c:ptCount val="60"/>
                <c:pt idx="0">
                  <c:v>1204</c:v>
                </c:pt>
                <c:pt idx="1">
                  <c:v>3343</c:v>
                </c:pt>
                <c:pt idx="2">
                  <c:v>5726</c:v>
                </c:pt>
                <c:pt idx="3">
                  <c:v>7857</c:v>
                </c:pt>
                <c:pt idx="4">
                  <c:v>11811</c:v>
                </c:pt>
                <c:pt idx="5">
                  <c:v>15901</c:v>
                </c:pt>
                <c:pt idx="6">
                  <c:v>19867</c:v>
                </c:pt>
                <c:pt idx="7">
                  <c:v>23850</c:v>
                </c:pt>
                <c:pt idx="8">
                  <c:v>28320</c:v>
                </c:pt>
                <c:pt idx="9">
                  <c:v>32467</c:v>
                </c:pt>
                <c:pt idx="10">
                  <c:v>37838</c:v>
                </c:pt>
                <c:pt idx="11">
                  <c:v>42927</c:v>
                </c:pt>
                <c:pt idx="12">
                  <c:v>47805</c:v>
                </c:pt>
                <c:pt idx="13">
                  <c:v>54507</c:v>
                </c:pt>
                <c:pt idx="14">
                  <c:v>60910</c:v>
                </c:pt>
                <c:pt idx="15">
                  <c:v>65534</c:v>
                </c:pt>
                <c:pt idx="16">
                  <c:v>70251</c:v>
                </c:pt>
                <c:pt idx="17">
                  <c:v>76358</c:v>
                </c:pt>
                <c:pt idx="18">
                  <c:v>81854</c:v>
                </c:pt>
                <c:pt idx="19">
                  <c:v>87515</c:v>
                </c:pt>
                <c:pt idx="20">
                  <c:v>94098</c:v>
                </c:pt>
                <c:pt idx="21">
                  <c:v>102063</c:v>
                </c:pt>
                <c:pt idx="22">
                  <c:v>121282</c:v>
                </c:pt>
                <c:pt idx="23">
                  <c:v>143937</c:v>
                </c:pt>
                <c:pt idx="24">
                  <c:v>165714</c:v>
                </c:pt>
                <c:pt idx="25">
                  <c:v>189432</c:v>
                </c:pt>
                <c:pt idx="26">
                  <c:v>214045</c:v>
                </c:pt>
                <c:pt idx="27">
                  <c:v>237836</c:v>
                </c:pt>
                <c:pt idx="28">
                  <c:v>259200</c:v>
                </c:pt>
                <c:pt idx="29">
                  <c:v>286073</c:v>
                </c:pt>
                <c:pt idx="30">
                  <c:v>316541</c:v>
                </c:pt>
                <c:pt idx="31">
                  <c:v>347100</c:v>
                </c:pt>
                <c:pt idx="32">
                  <c:v>380757</c:v>
                </c:pt>
                <c:pt idx="33">
                  <c:v>418989</c:v>
                </c:pt>
                <c:pt idx="34">
                  <c:v>453432</c:v>
                </c:pt>
                <c:pt idx="35">
                  <c:v>485306</c:v>
                </c:pt>
                <c:pt idx="36">
                  <c:v>511183</c:v>
                </c:pt>
                <c:pt idx="37">
                  <c:v>538854</c:v>
                </c:pt>
                <c:pt idx="38">
                  <c:v>564583</c:v>
                </c:pt>
                <c:pt idx="39">
                  <c:v>601395</c:v>
                </c:pt>
                <c:pt idx="40">
                  <c:v>645919</c:v>
                </c:pt>
                <c:pt idx="41">
                  <c:v>687996</c:v>
                </c:pt>
                <c:pt idx="42">
                  <c:v>733228</c:v>
                </c:pt>
                <c:pt idx="43">
                  <c:v>777119</c:v>
                </c:pt>
                <c:pt idx="44">
                  <c:v>817777</c:v>
                </c:pt>
                <c:pt idx="45">
                  <c:v>863329</c:v>
                </c:pt>
                <c:pt idx="46">
                  <c:v>905155</c:v>
                </c:pt>
                <c:pt idx="47">
                  <c:v>951718</c:v>
                </c:pt>
                <c:pt idx="48">
                  <c:v>998816</c:v>
                </c:pt>
                <c:pt idx="49">
                  <c:v>1051301</c:v>
                </c:pt>
                <c:pt idx="50">
                  <c:v>1107871</c:v>
                </c:pt>
                <c:pt idx="51">
                  <c:v>1165644</c:v>
                </c:pt>
                <c:pt idx="52">
                  <c:v>1242946</c:v>
                </c:pt>
                <c:pt idx="53">
                  <c:v>1307229</c:v>
                </c:pt>
                <c:pt idx="54">
                  <c:v>1392459</c:v>
                </c:pt>
                <c:pt idx="55">
                  <c:v>1490487</c:v>
                </c:pt>
                <c:pt idx="56">
                  <c:v>1594362</c:v>
                </c:pt>
                <c:pt idx="57">
                  <c:v>1714684</c:v>
                </c:pt>
                <c:pt idx="58">
                  <c:v>1824618</c:v>
                </c:pt>
                <c:pt idx="59">
                  <c:v>1916929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72792"/>
        <c:axId val="419672464"/>
      </c:lineChart>
      <c:dateAx>
        <c:axId val="19684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Most Recent Screening</a:t>
                </a:r>
              </a:p>
            </c:rich>
          </c:tx>
          <c:layout>
            <c:manualLayout>
              <c:xMode val="edge"/>
              <c:yMode val="edge"/>
              <c:x val="0.38020926438249275"/>
              <c:y val="0.85084832412820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  <c:majorUnit val="2"/>
        <c:major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0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midCat"/>
      </c:valAx>
      <c:valAx>
        <c:axId val="4196724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Cumulative Persons Screened</a:t>
                </a:r>
              </a:p>
            </c:rich>
          </c:tx>
          <c:layout>
            <c:manualLayout>
              <c:xMode val="edge"/>
              <c:yMode val="edge"/>
              <c:x val="0.97179163415383896"/>
              <c:y val="0.1758912717695967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672792"/>
        <c:crosses val="max"/>
        <c:crossBetween val="between"/>
      </c:valAx>
      <c:dateAx>
        <c:axId val="41967279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967246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0.30443</cdr:x>
      <cdr:y>0.43272</cdr:y>
    </cdr:from>
    <cdr:to>
      <cdr:x>0.41277</cdr:x>
      <cdr:y>0.48694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2783706" y="2225708"/>
          <a:ext cx="990661" cy="2788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200" dirty="0"/>
            <a:t>78.2%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0.30443</cdr:x>
      <cdr:y>0.75854</cdr:y>
    </cdr:from>
    <cdr:to>
      <cdr:x>0.41277</cdr:x>
      <cdr:y>0.82407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783705" y="3901560"/>
          <a:ext cx="990661" cy="337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/>
            <a:t>98.7%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51386-5C04-4964-B461-72D69E7F67DC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35EB3-898C-4191-B9C0-65943B895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3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7260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C351-1350-4C0F-B4C2-C03EF98DF785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C878-4C92-47B5-A887-5920EDE59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4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3094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9811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Population Health Sciences</a:t>
            </a: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0B24DC-2007-EF47-9156-B4CE3FA4638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Date Placeholder 6">
            <a:extLst/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Bristol Medical School 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0230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NCHHSTP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5015565"/>
            <a:ext cx="9144000" cy="134374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158875"/>
            <a:ext cx="8229600" cy="3341688"/>
          </a:xfrm>
        </p:spPr>
        <p:txBody>
          <a:bodyPr/>
          <a:lstStyle>
            <a:lvl1pPr marL="342892" indent="-342892">
              <a:buClr>
                <a:srgbClr val="006A71"/>
              </a:buClr>
              <a:buFont typeface="Wingdings" panose="05000000000000000000" pitchFamily="2" charset="2"/>
              <a:buChar char="§"/>
              <a:defRPr sz="20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9A4E9E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2558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A6C54-B8F4-491D-A1D2-A75312E66E03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7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3477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2922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362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63221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F15F-C097-4354-82A0-DD3F6041ACCC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5C3F-4E4A-4CBA-B5ED-A870A13D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69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2290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2953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75F3A-37DD-4CB1-8753-8C47C960DBB1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03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672" r:id="rId12"/>
    <p:sldLayoutId id="2147483673" r:id="rId13"/>
  </p:sldLayoutIdLst>
  <p:transition>
    <p:fade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1" y="180871"/>
            <a:ext cx="8991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7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Georgia Hepatitis C Elimination Program Care Cascade, April 28, 2015 – Dec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ember 31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, 2019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9308" y="1465"/>
            <a:ext cx="9144000" cy="5143500"/>
            <a:chOff x="0" y="2"/>
            <a:chExt cx="9144000" cy="5143500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9185610"/>
                </p:ext>
              </p:extLst>
            </p:nvPr>
          </p:nvGraphicFramePr>
          <p:xfrm>
            <a:off x="0" y="2"/>
            <a:ext cx="9144000" cy="51435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7" name="TextBox 1"/>
            <p:cNvSpPr txBox="1"/>
            <p:nvPr/>
          </p:nvSpPr>
          <p:spPr>
            <a:xfrm>
              <a:off x="2783766" y="2645978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92.2%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TextBox 1"/>
            <p:cNvSpPr txBox="1"/>
            <p:nvPr/>
          </p:nvSpPr>
          <p:spPr>
            <a:xfrm>
              <a:off x="2783766" y="1376105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80.4%</a:t>
              </a:r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2591388" y="1849511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1"/>
            <p:cNvSpPr txBox="1"/>
            <p:nvPr/>
          </p:nvSpPr>
          <p:spPr>
            <a:xfrm>
              <a:off x="2783706" y="1785065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81.8%</a:t>
              </a:r>
              <a:endParaRPr lang="en-US" sz="1100" dirty="0"/>
            </a:p>
          </p:txBody>
        </p:sp>
        <p:sp>
          <p:nvSpPr>
            <p:cNvPr id="30" name="TextBox 1"/>
            <p:cNvSpPr txBox="1"/>
            <p:nvPr/>
          </p:nvSpPr>
          <p:spPr>
            <a:xfrm>
              <a:off x="2783706" y="950737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96.5% </a:t>
              </a:r>
            </a:p>
          </p:txBody>
        </p:sp>
        <p:sp>
          <p:nvSpPr>
            <p:cNvPr id="31" name="TextBox 1"/>
            <p:cNvSpPr txBox="1"/>
            <p:nvPr/>
          </p:nvSpPr>
          <p:spPr>
            <a:xfrm>
              <a:off x="2783706" y="3070458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94.9%</a:t>
              </a:r>
            </a:p>
          </p:txBody>
        </p:sp>
        <p:sp>
          <p:nvSpPr>
            <p:cNvPr id="32" name="TextBox 1"/>
            <p:cNvSpPr txBox="1"/>
            <p:nvPr/>
          </p:nvSpPr>
          <p:spPr>
            <a:xfrm>
              <a:off x="2783706" y="3488777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75.7%</a:t>
              </a:r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2580776" y="991138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Down Arrow 34"/>
            <p:cNvSpPr/>
            <p:nvPr/>
          </p:nvSpPr>
          <p:spPr>
            <a:xfrm>
              <a:off x="2580776" y="1421756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Down Arrow 35"/>
            <p:cNvSpPr/>
            <p:nvPr/>
          </p:nvSpPr>
          <p:spPr>
            <a:xfrm>
              <a:off x="2591388" y="2255176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2580776" y="2692447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2574502" y="3091980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2574502" y="3534614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2579549" y="395035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9308" y="4418533"/>
            <a:ext cx="8962291" cy="707886"/>
          </a:xfrm>
          <a:prstGeom prst="rect">
            <a:avLst/>
          </a:prstGeom>
          <a:solidFill>
            <a:srgbClr val="FFFFCC">
              <a:alpha val="54118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* Among persons with national ID number;  ** Age ≥ 12 with no mortality data prior to confirmation  </a:t>
            </a:r>
          </a:p>
          <a:p>
            <a:r>
              <a:rPr lang="en-US" sz="1000" dirty="0"/>
              <a:t>*** Per-protocol, includes retreatments. Among 43,148 persons tested after their </a:t>
            </a:r>
            <a:r>
              <a:rPr lang="en-US" sz="1000" b="1" dirty="0"/>
              <a:t>1</a:t>
            </a:r>
            <a:r>
              <a:rPr lang="en-US" sz="1000" b="1" baseline="30000" dirty="0"/>
              <a:t>st</a:t>
            </a:r>
            <a:r>
              <a:rPr lang="en-US" sz="1000" b="1" dirty="0"/>
              <a:t> round of treatment</a:t>
            </a:r>
            <a:r>
              <a:rPr lang="en-US" sz="1000" dirty="0"/>
              <a:t>, 41,548 (</a:t>
            </a:r>
            <a:r>
              <a:rPr lang="en-US" sz="1000" dirty="0">
                <a:solidFill>
                  <a:srgbClr val="FF0000"/>
                </a:solidFill>
              </a:rPr>
              <a:t>96.3%</a:t>
            </a:r>
            <a:r>
              <a:rPr lang="en-US" sz="1000" dirty="0"/>
              <a:t>) achieved SVR </a:t>
            </a:r>
          </a:p>
          <a:p>
            <a:r>
              <a:rPr lang="en-US" sz="1000" dirty="0"/>
              <a:t>(Including </a:t>
            </a:r>
            <a:r>
              <a:rPr lang="en-US" sz="1000" dirty="0">
                <a:solidFill>
                  <a:srgbClr val="FF0000"/>
                </a:solidFill>
              </a:rPr>
              <a:t>82.3%</a:t>
            </a:r>
            <a:r>
              <a:rPr lang="en-US" sz="1000" dirty="0"/>
              <a:t> for </a:t>
            </a:r>
            <a:r>
              <a:rPr lang="en-US" sz="1000" b="1" dirty="0"/>
              <a:t>SOF-based regimens</a:t>
            </a:r>
            <a:r>
              <a:rPr lang="en-US" sz="1000" dirty="0"/>
              <a:t>, </a:t>
            </a:r>
            <a:r>
              <a:rPr lang="en-US" sz="1000" dirty="0">
                <a:solidFill>
                  <a:srgbClr val="FF0000"/>
                </a:solidFill>
              </a:rPr>
              <a:t>98.2%</a:t>
            </a:r>
            <a:r>
              <a:rPr lang="en-US" sz="1000" dirty="0"/>
              <a:t> for </a:t>
            </a:r>
            <a:r>
              <a:rPr lang="en-US" sz="1000" b="1" dirty="0"/>
              <a:t>SOF/LED regimens</a:t>
            </a:r>
            <a:r>
              <a:rPr lang="en-US" sz="1000" dirty="0"/>
              <a:t>, and </a:t>
            </a:r>
            <a:r>
              <a:rPr lang="en-US" sz="1000" dirty="0">
                <a:solidFill>
                  <a:srgbClr val="FF0000"/>
                </a:solidFill>
              </a:rPr>
              <a:t>98.1% </a:t>
            </a:r>
            <a:r>
              <a:rPr lang="en-US" sz="1000" dirty="0"/>
              <a:t>for </a:t>
            </a:r>
            <a:r>
              <a:rPr lang="en-US" sz="1000" b="1" dirty="0"/>
              <a:t>SOF/VEL regimens</a:t>
            </a:r>
            <a:r>
              <a:rPr lang="en-US" sz="1000" dirty="0"/>
              <a:t>).  1,552 persons were </a:t>
            </a:r>
            <a:r>
              <a:rPr lang="en-US" sz="1000" b="1" dirty="0"/>
              <a:t>retreated</a:t>
            </a:r>
            <a:r>
              <a:rPr lang="en-US" sz="1000" dirty="0"/>
              <a:t> with a 2</a:t>
            </a:r>
            <a:r>
              <a:rPr lang="en-US" sz="1000" baseline="30000" dirty="0"/>
              <a:t>nd</a:t>
            </a:r>
            <a:r>
              <a:rPr lang="en-US" sz="1000" dirty="0"/>
              <a:t> round of treatment, with </a:t>
            </a:r>
            <a:r>
              <a:rPr lang="en-US" sz="1000" dirty="0">
                <a:solidFill>
                  <a:srgbClr val="FF0000"/>
                </a:solidFill>
              </a:rPr>
              <a:t>94.2%</a:t>
            </a:r>
            <a:r>
              <a:rPr lang="en-US" sz="1000" dirty="0"/>
              <a:t> (729/774) of those tested achieving SVR. Overall SVR by </a:t>
            </a:r>
            <a:r>
              <a:rPr lang="en-US" sz="1000" b="1" dirty="0"/>
              <a:t>Intention-to-Treat analysis: </a:t>
            </a:r>
            <a:r>
              <a:rPr lang="en-US" sz="1000" dirty="0">
                <a:solidFill>
                  <a:srgbClr val="FF0000"/>
                </a:solidFill>
              </a:rPr>
              <a:t>73.6%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1264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985985153"/>
              </p:ext>
            </p:extLst>
          </p:nvPr>
        </p:nvGraphicFramePr>
        <p:xfrm>
          <a:off x="119270" y="622997"/>
          <a:ext cx="8835887" cy="4257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9270" y="253666"/>
            <a:ext cx="897174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750" b="1" dirty="0">
                <a:solidFill>
                  <a:schemeClr val="accent1">
                    <a:lumMod val="75000"/>
                  </a:schemeClr>
                </a:solidFill>
              </a:rPr>
              <a:t>Patients initiating treatment, Georgia HCV elimination program, April 2015 – December 2019</a:t>
            </a:r>
          </a:p>
        </p:txBody>
      </p:sp>
    </p:spTree>
    <p:extLst>
      <p:ext uri="{BB962C8B-B14F-4D97-AF65-F5344CB8AC3E}">
        <p14:creationId xmlns:p14="http://schemas.microsoft.com/office/powerpoint/2010/main" val="1405450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253666"/>
            <a:ext cx="8774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Persons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Screened per Month, Georgia HCV elimination program, January 2015 – December 2019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0222055"/>
              </p:ext>
            </p:extLst>
          </p:nvPr>
        </p:nvGraphicFramePr>
        <p:xfrm>
          <a:off x="304801" y="622998"/>
          <a:ext cx="8458200" cy="415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4897279"/>
            <a:ext cx="4802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 Among all persons with national 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257137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2590</TotalTime>
  <Words>442</Words>
  <Application>Microsoft Office PowerPoint</Application>
  <PresentationFormat>On-screen Show (16:9)</PresentationFormat>
  <Paragraphs>38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>SRA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Byram, Mary Beth</dc:creator>
  <cp:lastModifiedBy>Shadaker, Shaun (CDC/DDID/NCHHSTP/DVH)</cp:lastModifiedBy>
  <cp:revision>198</cp:revision>
  <dcterms:created xsi:type="dcterms:W3CDTF">2016-06-09T19:37:31Z</dcterms:created>
  <dcterms:modified xsi:type="dcterms:W3CDTF">2020-01-14T17:42:50Z</dcterms:modified>
</cp:coreProperties>
</file>